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Arial" panose="020B0604020202020204" pitchFamily="34" charset="0"/>
      <p:regular r:id="rId22"/>
    </p:embeddedFont>
    <p:embeddedFont>
      <p:font typeface="Arial Bold" panose="020B0704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relia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68562-B083-4BF6-BADB-8D81F1A8D7D2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B8378-93D3-498C-9612-F4BAC947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B8378-93D3-498C-9612-F4BAC94758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33.sv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3294" y="1019175"/>
            <a:ext cx="9806357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7B4A7"/>
                </a:solidFill>
                <a:latin typeface="Arial Bold"/>
              </a:rPr>
              <a:t>TRƯỜNG ĐẠI HỌC CNTT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3294" y="3384982"/>
            <a:ext cx="9806357" cy="99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94DDDE"/>
                </a:solidFill>
                <a:latin typeface="Arial Bold"/>
              </a:rPr>
              <a:t>KHOA KH-KTTT</a:t>
            </a:r>
          </a:p>
        </p:txBody>
      </p:sp>
      <p:sp>
        <p:nvSpPr>
          <p:cNvPr id="4" name="Freeform 4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93294" y="4700703"/>
            <a:ext cx="9857180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4"/>
              </a:lnSpc>
              <a:spcBef>
                <a:spcPct val="0"/>
              </a:spcBef>
            </a:pPr>
            <a:r>
              <a:rPr lang="en-US" sz="4624" dirty="0">
                <a:solidFill>
                  <a:srgbClr val="FFFFFF"/>
                </a:solidFill>
                <a:latin typeface="Arial Bold"/>
              </a:rPr>
              <a:t>PHÂN TÍCH DỰ ĐOÁN GIÁ XE MÁY CŨ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0539" y="6786981"/>
            <a:ext cx="3418761" cy="267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al"/>
              </a:rPr>
              <a:t>Nhóm #17</a:t>
            </a:r>
          </a:p>
          <a:p>
            <a:pPr marL="539772" lvl="1" indent="-269886" algn="ctr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Arial"/>
              </a:rPr>
              <a:t>Nguyễn Thành Long</a:t>
            </a:r>
          </a:p>
          <a:p>
            <a:pPr marL="539772" lvl="1" indent="-26988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Arial"/>
              </a:rPr>
              <a:t>Lưu Thượng Vỹ </a:t>
            </a:r>
          </a:p>
          <a:p>
            <a:pPr marL="539772" lvl="1" indent="-26988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Arial"/>
              </a:rPr>
              <a:t>Trương Minh Phong</a:t>
            </a:r>
          </a:p>
          <a:p>
            <a:pPr marL="539772" lvl="1" indent="-26988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Arial"/>
              </a:rPr>
              <a:t>Lâm Quốc Đạt</a:t>
            </a:r>
          </a:p>
          <a:p>
            <a:pPr marL="539772" lvl="1" indent="-269886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Arial"/>
              </a:rPr>
              <a:t>Kiều Minh Phước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042AA-E1C3-FF74-70DC-616C8B87731C}"/>
              </a:ext>
            </a:extLst>
          </p:cNvPr>
          <p:cNvSpPr txBox="1"/>
          <p:nvPr/>
        </p:nvSpPr>
        <p:spPr>
          <a:xfrm>
            <a:off x="17499651" y="9162304"/>
            <a:ext cx="581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2358" y="1460116"/>
            <a:ext cx="5893317" cy="4123276"/>
          </a:xfrm>
          <a:custGeom>
            <a:avLst/>
            <a:gdLst/>
            <a:ahLst/>
            <a:cxnLst/>
            <a:rect l="l" t="t" r="r" b="b"/>
            <a:pathLst>
              <a:path w="5893317" h="4123276">
                <a:moveTo>
                  <a:pt x="0" y="0"/>
                </a:moveTo>
                <a:lnTo>
                  <a:pt x="5893317" y="0"/>
                </a:lnTo>
                <a:lnTo>
                  <a:pt x="5893317" y="4123276"/>
                </a:lnTo>
                <a:lnTo>
                  <a:pt x="0" y="4123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59780" y="1190937"/>
            <a:ext cx="5659129" cy="3952563"/>
          </a:xfrm>
          <a:custGeom>
            <a:avLst/>
            <a:gdLst/>
            <a:ahLst/>
            <a:cxnLst/>
            <a:rect l="l" t="t" r="r" b="b"/>
            <a:pathLst>
              <a:path w="5659129" h="3952563">
                <a:moveTo>
                  <a:pt x="0" y="0"/>
                </a:moveTo>
                <a:lnTo>
                  <a:pt x="5659129" y="0"/>
                </a:lnTo>
                <a:lnTo>
                  <a:pt x="5659129" y="3952563"/>
                </a:lnTo>
                <a:lnTo>
                  <a:pt x="0" y="3952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44780"/>
            <a:ext cx="86993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6719"/>
              </a:lnSpc>
              <a:buFont typeface="Arial"/>
              <a:buChar char="•"/>
            </a:pP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6399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6102" y="5478617"/>
            <a:ext cx="7885829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2B4B82"/>
                </a:solidFill>
                <a:latin typeface="Arial"/>
              </a:rPr>
              <a:t>Biểu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đồ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thể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hiện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sự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bố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Volume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Price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79576" y="5478617"/>
            <a:ext cx="6642735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Biểu đồ thể hiện sự phân bố của Type và price</a:t>
            </a:r>
          </a:p>
        </p:txBody>
      </p:sp>
      <p:sp>
        <p:nvSpPr>
          <p:cNvPr id="7" name="Freeform 7"/>
          <p:cNvSpPr/>
          <p:nvPr/>
        </p:nvSpPr>
        <p:spPr>
          <a:xfrm>
            <a:off x="2102358" y="5958040"/>
            <a:ext cx="5476184" cy="3796433"/>
          </a:xfrm>
          <a:custGeom>
            <a:avLst/>
            <a:gdLst/>
            <a:ahLst/>
            <a:cxnLst/>
            <a:rect l="l" t="t" r="r" b="b"/>
            <a:pathLst>
              <a:path w="5476184" h="3796433">
                <a:moveTo>
                  <a:pt x="0" y="0"/>
                </a:moveTo>
                <a:lnTo>
                  <a:pt x="5476184" y="0"/>
                </a:lnTo>
                <a:lnTo>
                  <a:pt x="5476184" y="3796432"/>
                </a:lnTo>
                <a:lnTo>
                  <a:pt x="0" y="3796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47781" y="9649697"/>
            <a:ext cx="9231794" cy="9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Biểu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đồ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thể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hiện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sự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bố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Origin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Price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2B4B82"/>
              </a:solidFill>
              <a:latin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579576" y="5958040"/>
            <a:ext cx="5606621" cy="3630517"/>
          </a:xfrm>
          <a:custGeom>
            <a:avLst/>
            <a:gdLst/>
            <a:ahLst/>
            <a:cxnLst/>
            <a:rect l="l" t="t" r="r" b="b"/>
            <a:pathLst>
              <a:path w="5606621" h="3630517">
                <a:moveTo>
                  <a:pt x="0" y="0"/>
                </a:moveTo>
                <a:lnTo>
                  <a:pt x="5606621" y="0"/>
                </a:lnTo>
                <a:lnTo>
                  <a:pt x="5606621" y="3630517"/>
                </a:lnTo>
                <a:lnTo>
                  <a:pt x="0" y="3630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144000" y="9483782"/>
            <a:ext cx="7507129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Biểu đồ thể hiện sự phân bố của Automaker và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8025C-EEFE-4121-D8A7-1ACFACF931FF}"/>
              </a:ext>
            </a:extLst>
          </p:cNvPr>
          <p:cNvSpPr txBox="1"/>
          <p:nvPr/>
        </p:nvSpPr>
        <p:spPr>
          <a:xfrm>
            <a:off x="17175917" y="9215661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5639" y="1323829"/>
            <a:ext cx="7888628" cy="5443444"/>
          </a:xfrm>
          <a:custGeom>
            <a:avLst/>
            <a:gdLst/>
            <a:ahLst/>
            <a:cxnLst/>
            <a:rect l="l" t="t" r="r" b="b"/>
            <a:pathLst>
              <a:path w="7888628" h="5443444">
                <a:moveTo>
                  <a:pt x="0" y="0"/>
                </a:moveTo>
                <a:lnTo>
                  <a:pt x="7888628" y="0"/>
                </a:lnTo>
                <a:lnTo>
                  <a:pt x="7888628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144780"/>
            <a:ext cx="8699376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6719"/>
              </a:lnSpc>
              <a:buFont typeface="Arial"/>
              <a:buChar char="•"/>
            </a:pP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6399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6399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27929" y="6880670"/>
            <a:ext cx="7888628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2B4B82"/>
                </a:solidFill>
                <a:latin typeface="Arial"/>
              </a:rPr>
              <a:t>Biểu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đồ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thể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hiện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sự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bố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Seriesvà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Price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548" y="7581900"/>
            <a:ext cx="1668957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3200" dirty="0">
                <a:solidFill>
                  <a:srgbClr val="2B4B82"/>
                </a:solidFill>
                <a:latin typeface="Arial"/>
              </a:rPr>
              <a:t>=&gt;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được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bố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rất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phức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tạp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biến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loại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rất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đa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dạng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nhưng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lại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được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biểu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diễn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một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cách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rõ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ràng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.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Chọn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phù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hợp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nhất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như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Random Forest, Liner Regression, K-Nearest Neighbors Algorithm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Decicion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Tree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để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đảm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bảo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tìm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được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cho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kết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quả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tốt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2B4B82"/>
                </a:solidFill>
                <a:latin typeface="Arial"/>
              </a:rPr>
              <a:t>nhất</a:t>
            </a:r>
            <a:r>
              <a:rPr lang="en-US" sz="3200" dirty="0">
                <a:solidFill>
                  <a:srgbClr val="2B4B82"/>
                </a:solidFill>
                <a:latin typeface="Arial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B8299-74D6-F579-820C-DC9B76017CF4}"/>
              </a:ext>
            </a:extLst>
          </p:cNvPr>
          <p:cNvSpPr txBox="1"/>
          <p:nvPr/>
        </p:nvSpPr>
        <p:spPr>
          <a:xfrm>
            <a:off x="17304461" y="9350049"/>
            <a:ext cx="9835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7267" y="-373905"/>
            <a:ext cx="4743003" cy="4251455"/>
          </a:xfrm>
          <a:custGeom>
            <a:avLst/>
            <a:gdLst/>
            <a:ahLst/>
            <a:cxnLst/>
            <a:rect l="l" t="t" r="r" b="b"/>
            <a:pathLst>
              <a:path w="4743003" h="4251455">
                <a:moveTo>
                  <a:pt x="0" y="0"/>
                </a:moveTo>
                <a:lnTo>
                  <a:pt x="4743003" y="0"/>
                </a:lnTo>
                <a:lnTo>
                  <a:pt x="4743003" y="4251455"/>
                </a:lnTo>
                <a:lnTo>
                  <a:pt x="0" y="425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1247949"/>
            <a:ext cx="13622869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6719"/>
              </a:lnSpc>
              <a:buFont typeface="Arial"/>
              <a:buChar char="•"/>
            </a:pPr>
            <a:r>
              <a:rPr lang="en-US" sz="6399" dirty="0" err="1">
                <a:solidFill>
                  <a:srgbClr val="2B4B82"/>
                </a:solidFill>
                <a:latin typeface="Arial"/>
              </a:rPr>
              <a:t>Đánh</a:t>
            </a:r>
            <a:r>
              <a:rPr lang="en-US" sz="6399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/>
              </a:rPr>
              <a:t>giá</a:t>
            </a:r>
            <a:r>
              <a:rPr lang="en-US" sz="6399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6399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6399" dirty="0" err="1">
                <a:solidFill>
                  <a:srgbClr val="2B4B82"/>
                </a:solidFill>
                <a:latin typeface="Arial"/>
              </a:rPr>
              <a:t>hình</a:t>
            </a:r>
            <a:endParaRPr lang="en-US" sz="6399" dirty="0">
              <a:solidFill>
                <a:srgbClr val="2B4B82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28800" y="2402036"/>
            <a:ext cx="15573316" cy="723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rgbClr val="2B4B82"/>
                </a:solidFill>
                <a:latin typeface="Arial"/>
              </a:rPr>
              <a:t>Đánh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giá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bằng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thang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: Mean Absolute Error (MAE), Root Mean Squared Error (RMSE)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Relative Absolute Error (RAE).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-MAE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cung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cấp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một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nhìn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trực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tiếp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dễ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hiểu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về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sai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số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trung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tuyệt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đối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trong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dự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báo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-RAE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được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sử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dụng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để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đánh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giá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hiệu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suất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so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với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một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dự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báo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cơ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bản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-RMSE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là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thang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quan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trọng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bởi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vì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nó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đặc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biệt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nhạy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cảm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với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những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sai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số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lớn</a:t>
            </a:r>
            <a:endParaRPr lang="en-US" sz="3600" dirty="0">
              <a:solidFill>
                <a:srgbClr val="2B4B82"/>
              </a:solidFill>
              <a:latin typeface="Arial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2B4B82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3C120-C503-5D85-0B35-D2D56797BD84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4955" y="1438275"/>
            <a:ext cx="7413022" cy="4009378"/>
          </a:xfrm>
          <a:custGeom>
            <a:avLst/>
            <a:gdLst/>
            <a:ahLst/>
            <a:cxnLst/>
            <a:rect l="l" t="t" r="r" b="b"/>
            <a:pathLst>
              <a:path w="7413022" h="4009378">
                <a:moveTo>
                  <a:pt x="0" y="0"/>
                </a:moveTo>
                <a:lnTo>
                  <a:pt x="7413022" y="0"/>
                </a:lnTo>
                <a:lnTo>
                  <a:pt x="7413022" y="4009378"/>
                </a:lnTo>
                <a:lnTo>
                  <a:pt x="0" y="400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61563" y="1438275"/>
            <a:ext cx="7268800" cy="4009378"/>
          </a:xfrm>
          <a:custGeom>
            <a:avLst/>
            <a:gdLst/>
            <a:ahLst/>
            <a:cxnLst/>
            <a:rect l="l" t="t" r="r" b="b"/>
            <a:pathLst>
              <a:path w="7268800" h="4009378">
                <a:moveTo>
                  <a:pt x="0" y="0"/>
                </a:moveTo>
                <a:lnTo>
                  <a:pt x="7268800" y="0"/>
                </a:lnTo>
                <a:lnTo>
                  <a:pt x="7268800" y="4009378"/>
                </a:lnTo>
                <a:lnTo>
                  <a:pt x="0" y="400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400" y="172493"/>
            <a:ext cx="6523619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80"/>
              </a:lnSpc>
            </a:pP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5400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818631" y="5397050"/>
            <a:ext cx="10280195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Regression plot của Random Forest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73975" y="5397050"/>
            <a:ext cx="7043976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Regression plot của Linear Regression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614955" y="5876472"/>
            <a:ext cx="7124497" cy="3806238"/>
          </a:xfrm>
          <a:custGeom>
            <a:avLst/>
            <a:gdLst/>
            <a:ahLst/>
            <a:cxnLst/>
            <a:rect l="l" t="t" r="r" b="b"/>
            <a:pathLst>
              <a:path w="7124497" h="3806238">
                <a:moveTo>
                  <a:pt x="0" y="0"/>
                </a:moveTo>
                <a:lnTo>
                  <a:pt x="7124497" y="0"/>
                </a:lnTo>
                <a:lnTo>
                  <a:pt x="7124497" y="3806238"/>
                </a:lnTo>
                <a:lnTo>
                  <a:pt x="0" y="3806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373892" y="9635085"/>
            <a:ext cx="10268064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Regression plot của KNN</a:t>
            </a:r>
          </a:p>
        </p:txBody>
      </p:sp>
      <p:sp>
        <p:nvSpPr>
          <p:cNvPr id="9" name="Freeform 9"/>
          <p:cNvSpPr/>
          <p:nvPr/>
        </p:nvSpPr>
        <p:spPr>
          <a:xfrm>
            <a:off x="9681147" y="5933622"/>
            <a:ext cx="6829633" cy="3806238"/>
          </a:xfrm>
          <a:custGeom>
            <a:avLst/>
            <a:gdLst/>
            <a:ahLst/>
            <a:cxnLst/>
            <a:rect l="l" t="t" r="r" b="b"/>
            <a:pathLst>
              <a:path w="6829633" h="3806238">
                <a:moveTo>
                  <a:pt x="0" y="0"/>
                </a:moveTo>
                <a:lnTo>
                  <a:pt x="6829633" y="0"/>
                </a:lnTo>
                <a:lnTo>
                  <a:pt x="6829633" y="3806238"/>
                </a:lnTo>
                <a:lnTo>
                  <a:pt x="0" y="380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739452" y="9692235"/>
            <a:ext cx="10268064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Regression plot của Decision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FB7D1-CC66-4787-FE57-7CB8F9450A93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245" y="1098767"/>
            <a:ext cx="7744309" cy="4253022"/>
          </a:xfrm>
          <a:custGeom>
            <a:avLst/>
            <a:gdLst/>
            <a:ahLst/>
            <a:cxnLst/>
            <a:rect l="l" t="t" r="r" b="b"/>
            <a:pathLst>
              <a:path w="7744309" h="4253022">
                <a:moveTo>
                  <a:pt x="0" y="0"/>
                </a:moveTo>
                <a:lnTo>
                  <a:pt x="7744309" y="0"/>
                </a:lnTo>
                <a:lnTo>
                  <a:pt x="7744309" y="4253022"/>
                </a:lnTo>
                <a:lnTo>
                  <a:pt x="0" y="425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6101" y="1027439"/>
            <a:ext cx="7874190" cy="4324350"/>
          </a:xfrm>
          <a:custGeom>
            <a:avLst/>
            <a:gdLst/>
            <a:ahLst/>
            <a:cxnLst/>
            <a:rect l="l" t="t" r="r" b="b"/>
            <a:pathLst>
              <a:path w="7874190" h="4324350">
                <a:moveTo>
                  <a:pt x="0" y="0"/>
                </a:moveTo>
                <a:lnTo>
                  <a:pt x="7874190" y="0"/>
                </a:lnTo>
                <a:lnTo>
                  <a:pt x="7874190" y="4324350"/>
                </a:lnTo>
                <a:lnTo>
                  <a:pt x="0" y="432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5245" y="5793111"/>
            <a:ext cx="7246382" cy="3993497"/>
          </a:xfrm>
          <a:custGeom>
            <a:avLst/>
            <a:gdLst/>
            <a:ahLst/>
            <a:cxnLst/>
            <a:rect l="l" t="t" r="r" b="b"/>
            <a:pathLst>
              <a:path w="7246382" h="3993497">
                <a:moveTo>
                  <a:pt x="0" y="0"/>
                </a:moveTo>
                <a:lnTo>
                  <a:pt x="7246382" y="0"/>
                </a:lnTo>
                <a:lnTo>
                  <a:pt x="7246382" y="3993498"/>
                </a:lnTo>
                <a:lnTo>
                  <a:pt x="0" y="399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5802" y="5742645"/>
            <a:ext cx="7132081" cy="4043963"/>
          </a:xfrm>
          <a:custGeom>
            <a:avLst/>
            <a:gdLst/>
            <a:ahLst/>
            <a:cxnLst/>
            <a:rect l="l" t="t" r="r" b="b"/>
            <a:pathLst>
              <a:path w="7132081" h="4043963">
                <a:moveTo>
                  <a:pt x="0" y="0"/>
                </a:moveTo>
                <a:lnTo>
                  <a:pt x="7132080" y="0"/>
                </a:lnTo>
                <a:lnTo>
                  <a:pt x="7132080" y="4043964"/>
                </a:lnTo>
                <a:lnTo>
                  <a:pt x="0" y="404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2400" y="108970"/>
            <a:ext cx="6960338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80"/>
              </a:lnSpc>
            </a:pP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5400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8413" y="5313689"/>
            <a:ext cx="6637973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Distribution plot của 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46101" y="5313689"/>
            <a:ext cx="7671482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Distribution plot của Linear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048" y="9748509"/>
            <a:ext cx="6960338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Distribution plot của KNN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2171" y="9798975"/>
            <a:ext cx="6408420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Distribution plot của 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5BD62-BC49-EF9B-9174-86659497200D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708" y="1224954"/>
            <a:ext cx="6300813" cy="3412940"/>
          </a:xfrm>
          <a:custGeom>
            <a:avLst/>
            <a:gdLst/>
            <a:ahLst/>
            <a:cxnLst/>
            <a:rect l="l" t="t" r="r" b="b"/>
            <a:pathLst>
              <a:path w="6300813" h="3412940">
                <a:moveTo>
                  <a:pt x="0" y="0"/>
                </a:moveTo>
                <a:lnTo>
                  <a:pt x="6300813" y="0"/>
                </a:lnTo>
                <a:lnTo>
                  <a:pt x="6300813" y="3412940"/>
                </a:lnTo>
                <a:lnTo>
                  <a:pt x="0" y="341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32989" y="1224954"/>
            <a:ext cx="6287686" cy="3412940"/>
          </a:xfrm>
          <a:custGeom>
            <a:avLst/>
            <a:gdLst/>
            <a:ahLst/>
            <a:cxnLst/>
            <a:rect l="l" t="t" r="r" b="b"/>
            <a:pathLst>
              <a:path w="6287686" h="3412940">
                <a:moveTo>
                  <a:pt x="0" y="0"/>
                </a:moveTo>
                <a:lnTo>
                  <a:pt x="6287686" y="0"/>
                </a:lnTo>
                <a:lnTo>
                  <a:pt x="6287686" y="3412940"/>
                </a:lnTo>
                <a:lnTo>
                  <a:pt x="0" y="34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4354" y="5314846"/>
            <a:ext cx="6961522" cy="3826629"/>
          </a:xfrm>
          <a:custGeom>
            <a:avLst/>
            <a:gdLst/>
            <a:ahLst/>
            <a:cxnLst/>
            <a:rect l="l" t="t" r="r" b="b"/>
            <a:pathLst>
              <a:path w="6961522" h="3826629">
                <a:moveTo>
                  <a:pt x="0" y="0"/>
                </a:moveTo>
                <a:lnTo>
                  <a:pt x="6961522" y="0"/>
                </a:lnTo>
                <a:lnTo>
                  <a:pt x="6961522" y="3826629"/>
                </a:lnTo>
                <a:lnTo>
                  <a:pt x="0" y="3826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06200" y="5314846"/>
            <a:ext cx="7104479" cy="3826629"/>
          </a:xfrm>
          <a:custGeom>
            <a:avLst/>
            <a:gdLst/>
            <a:ahLst/>
            <a:cxnLst/>
            <a:rect l="l" t="t" r="r" b="b"/>
            <a:pathLst>
              <a:path w="7104479" h="3826629">
                <a:moveTo>
                  <a:pt x="0" y="0"/>
                </a:moveTo>
                <a:lnTo>
                  <a:pt x="7104478" y="0"/>
                </a:lnTo>
                <a:lnTo>
                  <a:pt x="7104478" y="3826629"/>
                </a:lnTo>
                <a:lnTo>
                  <a:pt x="0" y="3826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1017" y="262631"/>
            <a:ext cx="7772400" cy="78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480"/>
              </a:lnSpc>
            </a:pP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5400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361931" y="4742684"/>
            <a:ext cx="10140774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Residual plot của 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6200" y="4742684"/>
            <a:ext cx="6673453" cy="47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2B4B82"/>
                </a:solidFill>
                <a:latin typeface="Arial"/>
              </a:rPr>
              <a:t>Trực quan Residual plot của Linear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22" y="9153525"/>
            <a:ext cx="6673453" cy="40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2B4B82"/>
                </a:solidFill>
                <a:latin typeface="Arial"/>
              </a:rPr>
              <a:t>Trực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quan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Residual plot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KNN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47759" y="9178426"/>
            <a:ext cx="6672916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2B4B82"/>
                </a:solidFill>
                <a:latin typeface="Arial"/>
              </a:rPr>
              <a:t>Trực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quan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Residual plot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6BAC2-463D-2505-1D4C-2B961DD2DA2A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9713" y="2893466"/>
            <a:ext cx="12786487" cy="3240634"/>
          </a:xfrm>
          <a:custGeom>
            <a:avLst/>
            <a:gdLst/>
            <a:ahLst/>
            <a:cxnLst/>
            <a:rect l="l" t="t" r="r" b="b"/>
            <a:pathLst>
              <a:path w="11811676" h="2447137">
                <a:moveTo>
                  <a:pt x="0" y="0"/>
                </a:moveTo>
                <a:lnTo>
                  <a:pt x="11811676" y="0"/>
                </a:lnTo>
                <a:lnTo>
                  <a:pt x="11811676" y="2447137"/>
                </a:lnTo>
                <a:lnTo>
                  <a:pt x="0" y="244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" y="887955"/>
            <a:ext cx="6960338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80"/>
              </a:lnSpc>
            </a:pP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5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5400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577099"/>
            <a:ext cx="16230600" cy="155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Random Forest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MAE, RAE,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RMSE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36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244DB-7C90-8C25-EB98-2FCEB3464F31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23900"/>
            <a:ext cx="4880374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</a:pPr>
            <a:r>
              <a:rPr lang="en-US" sz="639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6399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639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399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6399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2095500"/>
            <a:ext cx="15887700" cy="7875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 Sau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khi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tích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cho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thấy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một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số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biến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số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biến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loại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có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khả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năng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ảnh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hưởng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đến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biến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mục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tiêu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trong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bộ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 Sau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quá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trình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tích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chi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tiết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và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xây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dựng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nhóm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đã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xác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định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rằng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Random Forest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là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lựa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chọn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ưu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việt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nhất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cho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bộ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hiện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. 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solidFill>
                  <a:srgbClr val="2B4B82"/>
                </a:solidFill>
                <a:latin typeface="Arial"/>
              </a:rPr>
              <a:t>-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Tương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nhóm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sẽ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tiến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hành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thử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nghiệm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thêm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khác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như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Gradient Boosting, Support Vector Machines,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hoặc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Neural Networks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có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thể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mang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cái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nhìn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toàn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diện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về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sự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phù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hợp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của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khác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nhau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với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600" dirty="0">
                <a:solidFill>
                  <a:srgbClr val="2B4B82"/>
                </a:solidFill>
                <a:latin typeface="Arial"/>
              </a:rPr>
              <a:t>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2B4B82"/>
              </a:solidFill>
              <a:latin typeface="Arial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2B4B82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A82A7-087E-E4AF-46FE-4BBFB49AE441}"/>
              </a:ext>
            </a:extLst>
          </p:cNvPr>
          <p:cNvSpPr txBox="1"/>
          <p:nvPr/>
        </p:nvSpPr>
        <p:spPr>
          <a:xfrm>
            <a:off x="17247330" y="9271337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8992" y="3711419"/>
            <a:ext cx="10850017" cy="332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>
                <a:solidFill>
                  <a:srgbClr val="01070A"/>
                </a:solidFill>
                <a:latin typeface="Carelia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>
            <a:off x="12115800" y="5372049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5E9D2-25DB-E31D-D846-635736D86253}"/>
              </a:ext>
            </a:extLst>
          </p:cNvPr>
          <p:cNvSpPr txBox="1"/>
          <p:nvPr/>
        </p:nvSpPr>
        <p:spPr>
          <a:xfrm>
            <a:off x="10896600" y="9201805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D6392-5373-5CB0-2633-5CDFE3119D94}"/>
              </a:ext>
            </a:extLst>
          </p:cNvPr>
          <p:cNvSpPr txBox="1"/>
          <p:nvPr/>
        </p:nvSpPr>
        <p:spPr>
          <a:xfrm>
            <a:off x="10439400" y="9000134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25475"/>
              </p:ext>
            </p:extLst>
          </p:nvPr>
        </p:nvGraphicFramePr>
        <p:xfrm>
          <a:off x="8627676" y="1028700"/>
          <a:ext cx="8900153" cy="7730352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6816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dirty="0">
                          <a:solidFill>
                            <a:srgbClr val="F7B4A7"/>
                          </a:solidFill>
                          <a:latin typeface="Arial Bold"/>
                        </a:rPr>
                        <a:t>NỘI DUNG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6844">
                <a:tc>
                  <a:txBody>
                    <a:bodyPr/>
                    <a:lstStyle/>
                    <a:p>
                      <a:pPr marL="464182" lvl="1" indent="0" algn="l">
                        <a:lnSpc>
                          <a:spcPct val="150000"/>
                        </a:lnSpc>
                        <a:buFont typeface="Arial"/>
                        <a:buNone/>
                        <a:defRPr/>
                      </a:pP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1.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Giới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thiệu</a:t>
                      </a:r>
                      <a:endParaRPr lang="en-US" sz="1100" dirty="0"/>
                    </a:p>
                    <a:p>
                      <a:pPr marL="464182" lvl="1" indent="0">
                        <a:lnSpc>
                          <a:spcPct val="150000"/>
                        </a:lnSpc>
                        <a:buFont typeface="Arial"/>
                        <a:buNone/>
                      </a:pP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2.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Mô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tả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bộ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dữ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liệu</a:t>
                      </a:r>
                      <a:endParaRPr lang="en-US" sz="4299" dirty="0">
                        <a:solidFill>
                          <a:srgbClr val="94DDDE"/>
                        </a:solidFill>
                        <a:latin typeface="Arial Bold"/>
                      </a:endParaRPr>
                    </a:p>
                    <a:p>
                      <a:pPr marL="464182" lvl="1" indent="0">
                        <a:lnSpc>
                          <a:spcPct val="150000"/>
                        </a:lnSpc>
                        <a:buFont typeface="Arial"/>
                        <a:buNone/>
                      </a:pP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3.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Phương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pháp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phân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tích</a:t>
                      </a:r>
                      <a:endParaRPr lang="en-US" sz="4299" dirty="0">
                        <a:solidFill>
                          <a:srgbClr val="94DDDE"/>
                        </a:solidFill>
                        <a:latin typeface="Arial Bold"/>
                      </a:endParaRPr>
                    </a:p>
                    <a:p>
                      <a:pPr marL="464182" lvl="1" indent="0">
                        <a:lnSpc>
                          <a:spcPct val="150000"/>
                        </a:lnSpc>
                        <a:buFont typeface="Arial"/>
                        <a:buNone/>
                      </a:pP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4.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Kết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quả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phân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tích</a:t>
                      </a:r>
                      <a:endParaRPr lang="en-US" sz="4299" dirty="0">
                        <a:solidFill>
                          <a:srgbClr val="94DDDE"/>
                        </a:solidFill>
                        <a:latin typeface="Arial Bold"/>
                      </a:endParaRPr>
                    </a:p>
                    <a:p>
                      <a:pPr marL="464182" lvl="1" indent="0">
                        <a:lnSpc>
                          <a:spcPct val="150000"/>
                        </a:lnSpc>
                        <a:buFont typeface="Arial"/>
                        <a:buNone/>
                      </a:pP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5.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Kết</a:t>
                      </a:r>
                      <a:r>
                        <a:rPr lang="en-US" sz="4299" dirty="0">
                          <a:solidFill>
                            <a:srgbClr val="94DDDE"/>
                          </a:solidFill>
                          <a:latin typeface="Arial Bold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94DDDE"/>
                          </a:solidFill>
                          <a:latin typeface="Arial Bold"/>
                        </a:rPr>
                        <a:t>luận</a:t>
                      </a:r>
                      <a:endParaRPr lang="en-US" sz="4299" dirty="0">
                        <a:solidFill>
                          <a:srgbClr val="94DDDE"/>
                        </a:solidFill>
                        <a:latin typeface="Arial Bold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FE4D7-0B2D-022F-A78F-A4477776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6C30E-168A-62F1-CFD4-E94D9632C043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2994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505778"/>
            <a:ext cx="976823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>
              <a:lnSpc>
                <a:spcPts val="6719"/>
              </a:lnSpc>
            </a:pPr>
            <a:r>
              <a:rPr lang="en-US" sz="6399" dirty="0">
                <a:solidFill>
                  <a:srgbClr val="31356E"/>
                </a:solidFill>
                <a:latin typeface="Arial Bold"/>
              </a:rPr>
              <a:t>1. </a:t>
            </a:r>
            <a:r>
              <a:rPr lang="en-US" sz="6399" dirty="0" err="1">
                <a:solidFill>
                  <a:srgbClr val="31356E"/>
                </a:solidFill>
                <a:latin typeface="Arial Bold"/>
              </a:rPr>
              <a:t>Giới</a:t>
            </a:r>
            <a:r>
              <a:rPr lang="en-US" sz="6399" dirty="0">
                <a:solidFill>
                  <a:srgbClr val="31356E"/>
                </a:solidFill>
                <a:latin typeface="Arial Bold"/>
              </a:rPr>
              <a:t> </a:t>
            </a:r>
            <a:r>
              <a:rPr lang="en-US" sz="6399" dirty="0" err="1">
                <a:solidFill>
                  <a:srgbClr val="31356E"/>
                </a:solidFill>
                <a:latin typeface="Arial Bold"/>
              </a:rPr>
              <a:t>thiệu</a:t>
            </a:r>
            <a:endParaRPr lang="en-US" sz="6399" dirty="0">
              <a:solidFill>
                <a:srgbClr val="31356E"/>
              </a:solidFill>
              <a:latin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8600" y="2247900"/>
            <a:ext cx="11678350" cy="637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Đề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tài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: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Phân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tích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dự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đoán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giá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xe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máy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cũ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.</a:t>
            </a:r>
          </a:p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Công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cụ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thu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thập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:  Selenium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và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 Beautiful Soup.</a:t>
            </a:r>
          </a:p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Công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cụ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phân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tích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: 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Jupyter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Notebooks.</a:t>
            </a:r>
          </a:p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Giải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pháp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phân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tích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là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phân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tích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EDA.</a:t>
            </a:r>
          </a:p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Phương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pháp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thu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thập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là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tự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thu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thập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tại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website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Chợ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Tốt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bằng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cách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thu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thập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tự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động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52B5F-FC4B-E6E4-85B1-5A5AC720E8A4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2994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505778"/>
            <a:ext cx="976823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>
              <a:lnSpc>
                <a:spcPts val="6719"/>
              </a:lnSpc>
            </a:pPr>
            <a:r>
              <a:rPr lang="en-US" sz="6399" dirty="0">
                <a:solidFill>
                  <a:srgbClr val="31356E"/>
                </a:solidFill>
                <a:latin typeface="Arial Bold"/>
              </a:rPr>
              <a:t>1. </a:t>
            </a:r>
            <a:r>
              <a:rPr lang="en-US" sz="6399" dirty="0" err="1">
                <a:solidFill>
                  <a:srgbClr val="31356E"/>
                </a:solidFill>
                <a:latin typeface="Arial Bold"/>
              </a:rPr>
              <a:t>Giới</a:t>
            </a:r>
            <a:r>
              <a:rPr lang="en-US" sz="6399" dirty="0">
                <a:solidFill>
                  <a:srgbClr val="31356E"/>
                </a:solidFill>
                <a:latin typeface="Arial Bold"/>
              </a:rPr>
              <a:t> </a:t>
            </a:r>
            <a:r>
              <a:rPr lang="en-US" sz="6399" dirty="0" err="1">
                <a:solidFill>
                  <a:srgbClr val="31356E"/>
                </a:solidFill>
                <a:latin typeface="Arial Bold"/>
              </a:rPr>
              <a:t>thiệu</a:t>
            </a:r>
            <a:endParaRPr lang="en-US" sz="6399" dirty="0">
              <a:solidFill>
                <a:srgbClr val="31356E"/>
              </a:solidFill>
              <a:latin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" y="1946276"/>
            <a:ext cx="11678350" cy="52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60" lvl="1" indent="-382880">
              <a:lnSpc>
                <a:spcPct val="200000"/>
              </a:lnSpc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Các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độ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đo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đánh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giá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:  Mean Absolute Error (MAE), Root Mean Squared Error (RMSE), Relative Absolute Error (RAE) , Correlation, P-value(ANOVA).</a:t>
            </a:r>
          </a:p>
          <a:p>
            <a:pPr marL="765760" lvl="1" indent="-382880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46" dirty="0" err="1">
                <a:solidFill>
                  <a:srgbClr val="31356E"/>
                </a:solidFill>
                <a:latin typeface="Arial"/>
              </a:rPr>
              <a:t>Bộ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dữ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liệu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và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đề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tài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do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nhóm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tự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phân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tích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thiết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kế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và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không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dựa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trên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đề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tài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nào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 </a:t>
            </a:r>
            <a:r>
              <a:rPr lang="en-US" sz="3546" dirty="0" err="1">
                <a:solidFill>
                  <a:srgbClr val="31356E"/>
                </a:solidFill>
                <a:latin typeface="Arial"/>
              </a:rPr>
              <a:t>khác</a:t>
            </a:r>
            <a:r>
              <a:rPr lang="en-US" sz="3546" dirty="0">
                <a:solidFill>
                  <a:srgbClr val="31356E"/>
                </a:solidFill>
                <a:latin typeface="Arial"/>
              </a:rPr>
              <a:t>.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52B5F-FC4B-E6E4-85B1-5A5AC720E8A4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03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46680"/>
              </p:ext>
            </p:extLst>
          </p:nvPr>
        </p:nvGraphicFramePr>
        <p:xfrm>
          <a:off x="664175" y="1666803"/>
          <a:ext cx="8603924" cy="8092137"/>
        </p:xfrm>
        <a:graphic>
          <a:graphicData uri="http://schemas.openxmlformats.org/drawingml/2006/table">
            <a:tbl>
              <a:tblPr/>
              <a:tblGrid>
                <a:gridCol w="8603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1120">
                <a:tc>
                  <a:txBody>
                    <a:bodyPr/>
                    <a:lstStyle/>
                    <a:p>
                      <a:pPr algn="l">
                        <a:lnSpc>
                          <a:spcPts val="7679"/>
                        </a:lnSpc>
                        <a:defRPr/>
                      </a:pPr>
                      <a:r>
                        <a:rPr lang="en-US" sz="6399" dirty="0">
                          <a:solidFill>
                            <a:srgbClr val="2B4B82"/>
                          </a:solidFill>
                          <a:latin typeface="Arial Bold"/>
                        </a:rPr>
                        <a:t>2. </a:t>
                      </a:r>
                      <a:r>
                        <a:rPr lang="en-US" sz="6399" dirty="0" err="1">
                          <a:solidFill>
                            <a:srgbClr val="2B4B82"/>
                          </a:solidFill>
                          <a:latin typeface="Arial Bold"/>
                        </a:rPr>
                        <a:t>Mô</a:t>
                      </a:r>
                      <a:r>
                        <a:rPr lang="en-US" sz="6399" dirty="0">
                          <a:solidFill>
                            <a:srgbClr val="2B4B82"/>
                          </a:solidFill>
                          <a:latin typeface="Arial Bold"/>
                        </a:rPr>
                        <a:t> </a:t>
                      </a:r>
                      <a:r>
                        <a:rPr lang="en-US" sz="6399" dirty="0" err="1">
                          <a:solidFill>
                            <a:srgbClr val="2B4B82"/>
                          </a:solidFill>
                          <a:latin typeface="Arial Bold"/>
                        </a:rPr>
                        <a:t>tả</a:t>
                      </a:r>
                      <a:r>
                        <a:rPr lang="en-US" sz="6399" dirty="0">
                          <a:solidFill>
                            <a:srgbClr val="2B4B82"/>
                          </a:solidFill>
                          <a:latin typeface="Arial Bold"/>
                        </a:rPr>
                        <a:t> </a:t>
                      </a:r>
                      <a:r>
                        <a:rPr lang="en-US" sz="6399" dirty="0" err="1">
                          <a:solidFill>
                            <a:srgbClr val="2B4B82"/>
                          </a:solidFill>
                          <a:latin typeface="Arial Bold"/>
                        </a:rPr>
                        <a:t>bộ</a:t>
                      </a:r>
                      <a:r>
                        <a:rPr lang="en-US" sz="6399" dirty="0">
                          <a:solidFill>
                            <a:srgbClr val="2B4B82"/>
                          </a:solidFill>
                          <a:latin typeface="Arial Bold"/>
                        </a:rPr>
                        <a:t> </a:t>
                      </a:r>
                      <a:r>
                        <a:rPr lang="en-US" sz="6399" dirty="0" err="1">
                          <a:solidFill>
                            <a:srgbClr val="2B4B82"/>
                          </a:solidFill>
                          <a:latin typeface="Arial Bold"/>
                        </a:rPr>
                        <a:t>dữ</a:t>
                      </a:r>
                      <a:r>
                        <a:rPr lang="en-US" sz="6399" dirty="0">
                          <a:solidFill>
                            <a:srgbClr val="2B4B82"/>
                          </a:solidFill>
                          <a:latin typeface="Arial Bold"/>
                        </a:rPr>
                        <a:t> </a:t>
                      </a:r>
                      <a:r>
                        <a:rPr lang="en-US" sz="6399" dirty="0" err="1">
                          <a:solidFill>
                            <a:srgbClr val="2B4B82"/>
                          </a:solidFill>
                          <a:latin typeface="Arial Bold"/>
                        </a:rPr>
                        <a:t>liệu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057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ct val="20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cũ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13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cột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518160" marR="0" lvl="1" indent="-25908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cũ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20185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. Trong đó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biến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loại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 </a:t>
                      </a:r>
                      <a:r>
                        <a:rPr lang="en-US" sz="32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biến</a:t>
                      </a:r>
                      <a:r>
                        <a:rPr lang="en-US" sz="32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3600" dirty="0">
                          <a:solidFill>
                            <a:srgbClr val="2B4B8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Bộ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kích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thước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2,5 MB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dưới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3200" kern="12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csv.</a:t>
                      </a:r>
                    </a:p>
                    <a:p>
                      <a:pPr marL="259080" lvl="1" indent="0" algn="l">
                        <a:lnSpc>
                          <a:spcPct val="150000"/>
                        </a:lnSpc>
                        <a:buFont typeface="Arial"/>
                        <a:buNone/>
                        <a:defRPr/>
                      </a:pPr>
                      <a:endParaRPr lang="en-US" sz="3600" dirty="0">
                        <a:solidFill>
                          <a:srgbClr val="2B4B8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60969"/>
              </p:ext>
            </p:extLst>
          </p:nvPr>
        </p:nvGraphicFramePr>
        <p:xfrm>
          <a:off x="9259590" y="2422463"/>
          <a:ext cx="8372742" cy="6835839"/>
        </p:xfrm>
        <a:graphic>
          <a:graphicData uri="http://schemas.openxmlformats.org/drawingml/2006/table">
            <a:tbl>
              <a:tblPr/>
              <a:tblGrid>
                <a:gridCol w="139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4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874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 Bold"/>
                        </a:rPr>
                        <a:t>STT </a:t>
                      </a:r>
                      <a:endParaRPr lang="en-US" sz="11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Cột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Số giá trị khuyết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STT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Cột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Số giá trị khuyết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74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 Bold"/>
                        </a:rPr>
                        <a:t>automaker </a:t>
                      </a:r>
                      <a:endParaRPr lang="en-US" sz="11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9 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8 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origin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0 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74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2 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 Bold"/>
                        </a:rPr>
                        <a:t>series </a:t>
                      </a:r>
                      <a:endParaRPr lang="en-US" sz="11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10 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9 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warranty_policy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32 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63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3 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year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9 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10 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weight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45 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05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4 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kilometers_traveled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509 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location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0 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63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5 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condition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2 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12 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partner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0 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63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6 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type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9 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13 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price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42 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6634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7 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volume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5033 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 Bold"/>
                        </a:rPr>
                        <a:t> </a:t>
                      </a:r>
                      <a:endParaRPr lang="en-US" sz="11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8C2D704-531A-4309-89D9-50C882F6ED57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1251" y="-1095217"/>
            <a:ext cx="5476577" cy="5661875"/>
          </a:xfrm>
          <a:custGeom>
            <a:avLst/>
            <a:gdLst/>
            <a:ahLst/>
            <a:cxnLst/>
            <a:rect l="l" t="t" r="r" b="b"/>
            <a:pathLst>
              <a:path w="5476577" h="5661875">
                <a:moveTo>
                  <a:pt x="0" y="0"/>
                </a:moveTo>
                <a:lnTo>
                  <a:pt x="5476577" y="0"/>
                </a:lnTo>
                <a:lnTo>
                  <a:pt x="5476577" y="5661875"/>
                </a:lnTo>
                <a:lnTo>
                  <a:pt x="0" y="566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186505"/>
            <a:ext cx="11968179" cy="6702785"/>
          </a:xfrm>
          <a:custGeom>
            <a:avLst/>
            <a:gdLst/>
            <a:ahLst/>
            <a:cxnLst/>
            <a:rect l="l" t="t" r="r" b="b"/>
            <a:pathLst>
              <a:path w="11968179" h="6702785">
                <a:moveTo>
                  <a:pt x="0" y="0"/>
                </a:moveTo>
                <a:lnTo>
                  <a:pt x="11968179" y="0"/>
                </a:lnTo>
                <a:lnTo>
                  <a:pt x="11968179" y="6702785"/>
                </a:lnTo>
                <a:lnTo>
                  <a:pt x="0" y="670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505778"/>
            <a:ext cx="10771170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Arial Bold"/>
              </a:rPr>
              <a:t>3. Phương pháp phân tích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7B958-87A0-263E-7046-1BA0664F6F05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6453" y="2171704"/>
            <a:ext cx="1159786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2" lvl="1" indent="-647701">
              <a:lnSpc>
                <a:spcPts val="6300"/>
              </a:lnSpc>
              <a:buFont typeface="Arial"/>
              <a:buChar char="•"/>
            </a:pPr>
            <a:r>
              <a:rPr lang="en-US" sz="6000" dirty="0" err="1">
                <a:solidFill>
                  <a:srgbClr val="94DDDE"/>
                </a:solidFill>
                <a:latin typeface="Arial"/>
              </a:rPr>
              <a:t>Đặt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vấn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đề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và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thu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thập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dữ</a:t>
            </a:r>
            <a:r>
              <a:rPr lang="en-US" sz="6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Arial"/>
              </a:rPr>
              <a:t>liệu</a:t>
            </a:r>
            <a:endParaRPr lang="en-US" sz="6000" dirty="0">
              <a:solidFill>
                <a:srgbClr val="94DDDE"/>
              </a:solidFill>
              <a:latin typeface="Aria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706914" y="2114495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783173" y="5989549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36453" y="-1115395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38308" y="-863839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4" y="0"/>
                </a:lnTo>
                <a:lnTo>
                  <a:pt x="3748344" y="3073643"/>
                </a:lnTo>
                <a:lnTo>
                  <a:pt x="0" y="307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70502" y="-1768105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8"/>
                </a:lnTo>
                <a:lnTo>
                  <a:pt x="0" y="58928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839014" y="3740417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9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9" y="2842053"/>
                </a:lnTo>
                <a:lnTo>
                  <a:pt x="459743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52645" y="3264739"/>
            <a:ext cx="10681675" cy="711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94DDDE"/>
                </a:solidFill>
                <a:latin typeface="Arial"/>
              </a:rPr>
              <a:t> -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Đề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ra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yếu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tố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có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thể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ảnh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hưởng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đến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giá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xe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cũ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để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lựa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chọn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thuộc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tính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cần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thập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cho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bộ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dữ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liệu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94DDDE"/>
                </a:solidFill>
                <a:latin typeface="Arial"/>
              </a:rPr>
              <a:t>-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Bộ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dữ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liệu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được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thập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hoàn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toàn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từ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website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Chợ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Tốt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bằng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cách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thu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thập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tự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động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thông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qua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công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nghệ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như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Selenium </a:t>
            </a:r>
            <a:r>
              <a:rPr lang="en-US" sz="4000" dirty="0" err="1">
                <a:solidFill>
                  <a:srgbClr val="94DDDE"/>
                </a:solidFill>
                <a:latin typeface="Arial"/>
              </a:rPr>
              <a:t>và</a:t>
            </a:r>
            <a:r>
              <a:rPr lang="en-US" sz="4000" dirty="0">
                <a:solidFill>
                  <a:srgbClr val="94DDDE"/>
                </a:solidFill>
                <a:latin typeface="Arial"/>
              </a:rPr>
              <a:t> Beautiful Soup. 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endParaRPr lang="en-US" sz="4000" dirty="0">
              <a:solidFill>
                <a:srgbClr val="94DDDE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9770-315A-EA1D-8DA0-4E6658F72001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1258" y="1039014"/>
            <a:ext cx="8662742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6480"/>
              </a:lnSpc>
              <a:buFont typeface="Arial"/>
              <a:buChar char="•"/>
            </a:pP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5400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10339" y="2476500"/>
            <a:ext cx="13963062" cy="288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300" dirty="0">
                <a:solidFill>
                  <a:srgbClr val="2B4B82"/>
                </a:solidFill>
                <a:latin typeface="Arial"/>
              </a:rPr>
              <a:t>-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Để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tăng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độ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chính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xác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cho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mô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hình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nhóm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đã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loại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bỏ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bớt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dòng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bị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khuyết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.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Đánh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giá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lại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kiểu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phù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hợp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cho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mỗi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đặc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trưng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,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lọc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lại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dòng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dữ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liệu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có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giá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không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đúng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với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loại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xe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thực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tế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trên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thị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2B4B82"/>
                </a:solidFill>
                <a:latin typeface="Arial"/>
              </a:rPr>
              <a:t>trường</a:t>
            </a:r>
            <a:r>
              <a:rPr lang="en-US" sz="3300" dirty="0">
                <a:solidFill>
                  <a:srgbClr val="2B4B82"/>
                </a:solidFill>
                <a:latin typeface="Arial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C66BC-9DAF-0281-F931-5B710420E600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2552700"/>
            <a:ext cx="7927206" cy="5594159"/>
          </a:xfrm>
          <a:custGeom>
            <a:avLst/>
            <a:gdLst/>
            <a:ahLst/>
            <a:cxnLst/>
            <a:rect l="l" t="t" r="r" b="b"/>
            <a:pathLst>
              <a:path w="7927206" h="5594159">
                <a:moveTo>
                  <a:pt x="0" y="0"/>
                </a:moveTo>
                <a:lnTo>
                  <a:pt x="7927206" y="0"/>
                </a:lnTo>
                <a:lnTo>
                  <a:pt x="7927206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53867" y="2592365"/>
            <a:ext cx="8505455" cy="5514828"/>
          </a:xfrm>
          <a:custGeom>
            <a:avLst/>
            <a:gdLst/>
            <a:ahLst/>
            <a:cxnLst/>
            <a:rect l="l" t="t" r="r" b="b"/>
            <a:pathLst>
              <a:path w="8505455" h="5514828">
                <a:moveTo>
                  <a:pt x="0" y="0"/>
                </a:moveTo>
                <a:lnTo>
                  <a:pt x="8505455" y="0"/>
                </a:lnTo>
                <a:lnTo>
                  <a:pt x="8505455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7768" y="1104900"/>
            <a:ext cx="8662742" cy="78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6480"/>
              </a:lnSpc>
              <a:buFont typeface="Arial"/>
              <a:buChar char="•"/>
            </a:pP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5400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</a:t>
            </a:r>
            <a:endParaRPr lang="en-US" sz="5400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5536" y="8723314"/>
            <a:ext cx="7927206" cy="9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4B82"/>
                </a:solidFill>
                <a:latin typeface="Arial"/>
              </a:rPr>
              <a:t>Phân tích Correlation các biến số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2B4B82"/>
              </a:solidFill>
              <a:latin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06371" y="8572500"/>
            <a:ext cx="8250710" cy="9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tích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ANOVA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các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biến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phân</a:t>
            </a:r>
            <a:r>
              <a:rPr lang="en-US" sz="2500" dirty="0">
                <a:solidFill>
                  <a:srgbClr val="2B4B82"/>
                </a:solidFill>
                <a:latin typeface="Arial"/>
              </a:rPr>
              <a:t> </a:t>
            </a:r>
            <a:r>
              <a:rPr lang="en-US" sz="2500" dirty="0" err="1">
                <a:solidFill>
                  <a:srgbClr val="2B4B82"/>
                </a:solidFill>
                <a:latin typeface="Arial"/>
              </a:rPr>
              <a:t>loại</a:t>
            </a:r>
            <a:endParaRPr lang="en-US" sz="2500" dirty="0">
              <a:solidFill>
                <a:srgbClr val="2B4B82"/>
              </a:solidFill>
              <a:latin typeface="Arial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2B4B82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C66BC-9DAF-0281-F931-5B710420E600}"/>
              </a:ext>
            </a:extLst>
          </p:cNvPr>
          <p:cNvSpPr txBox="1"/>
          <p:nvPr/>
        </p:nvSpPr>
        <p:spPr>
          <a:xfrm>
            <a:off x="17677790" y="92479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314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943</Words>
  <Application>Microsoft Office PowerPoint</Application>
  <PresentationFormat>Custom</PresentationFormat>
  <Paragraphs>141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Carelia</vt:lpstr>
      <vt:lpstr>Arial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Nguyễn Thành Long</cp:lastModifiedBy>
  <cp:revision>6</cp:revision>
  <dcterms:created xsi:type="dcterms:W3CDTF">2006-08-16T00:00:00Z</dcterms:created>
  <dcterms:modified xsi:type="dcterms:W3CDTF">2023-12-14T04:48:37Z</dcterms:modified>
  <dc:identifier>DAF2wGTUrmw</dc:identifier>
</cp:coreProperties>
</file>